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11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1539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565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492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1133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8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709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273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32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0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69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65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38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867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02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83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75898-FF99-47F6-B054-A187449F8022}" type="datetimeFigureOut">
              <a:rPr lang="zh-TW" altLang="en-US" smtClean="0"/>
              <a:t>2020/1/3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744B725-5A23-4331-951B-47D113263A8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9209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0.png"/><Relationship Id="rId7" Type="http://schemas.openxmlformats.org/officeDocument/2006/relationships/image" Target="../media/image12.png"/><Relationship Id="rId12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0.png"/><Relationship Id="rId5" Type="http://schemas.openxmlformats.org/officeDocument/2006/relationships/image" Target="../media/image10.png"/><Relationship Id="rId10" Type="http://schemas.openxmlformats.org/officeDocument/2006/relationships/image" Target="../media/image150.png"/><Relationship Id="rId4" Type="http://schemas.openxmlformats.org/officeDocument/2006/relationships/image" Target="../media/image9.png"/><Relationship Id="rId9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6C8A5D-7B63-4768-A95A-7E4DD68B6F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以深度學習實現手語辨識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EE3D8E7-CCFD-40DC-9FBB-4A3B662BF4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報告人</a:t>
            </a:r>
            <a:r>
              <a:rPr lang="en-US" altLang="zh-TW" dirty="0"/>
              <a:t>:</a:t>
            </a:r>
            <a:r>
              <a:rPr lang="zh-TW" altLang="en-US" dirty="0"/>
              <a:t>王樸、吳承威</a:t>
            </a:r>
          </a:p>
        </p:txBody>
      </p:sp>
    </p:spTree>
    <p:extLst>
      <p:ext uri="{BB962C8B-B14F-4D97-AF65-F5344CB8AC3E}">
        <p14:creationId xmlns:p14="http://schemas.microsoft.com/office/powerpoint/2010/main" val="1222780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94A19-1528-4455-9E59-3A82CD6FC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討論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BFD77-497E-4B35-80E7-8EA37C09F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訓練資料太少</a:t>
            </a:r>
            <a:r>
              <a:rPr lang="en-US" altLang="zh-TW" dirty="0"/>
              <a:t>,</a:t>
            </a:r>
            <a:r>
              <a:rPr lang="zh-TW" altLang="en-US" dirty="0"/>
              <a:t>可能造成 </a:t>
            </a:r>
            <a:r>
              <a:rPr lang="en-US" altLang="zh-TW" dirty="0"/>
              <a:t>overfitting</a:t>
            </a:r>
          </a:p>
          <a:p>
            <a:r>
              <a:rPr lang="en-US" altLang="zh-TW" dirty="0"/>
              <a:t>MAP</a:t>
            </a:r>
            <a:r>
              <a:rPr lang="zh-TW" altLang="en-US" dirty="0"/>
              <a:t>未收斂</a:t>
            </a:r>
            <a:r>
              <a:rPr lang="en-US" altLang="zh-TW" dirty="0"/>
              <a:t>,</a:t>
            </a:r>
            <a:r>
              <a:rPr lang="zh-TW" altLang="en-US" dirty="0"/>
              <a:t>訓練的</a:t>
            </a:r>
            <a:r>
              <a:rPr lang="en-US" altLang="zh-TW" dirty="0"/>
              <a:t>iteration</a:t>
            </a:r>
            <a:r>
              <a:rPr lang="zh-TW" altLang="en-US" dirty="0"/>
              <a:t>數不夠</a:t>
            </a:r>
            <a:endParaRPr lang="en-US" altLang="zh-TW" dirty="0"/>
          </a:p>
          <a:p>
            <a:r>
              <a:rPr lang="zh-TW" altLang="en-US" dirty="0"/>
              <a:t>只能偵測靜態圖片</a:t>
            </a:r>
            <a:r>
              <a:rPr lang="en-US" altLang="zh-TW" dirty="0"/>
              <a:t>,</a:t>
            </a:r>
            <a:r>
              <a:rPr lang="zh-TW" altLang="en-US" dirty="0"/>
              <a:t>無法偵測連續動作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23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6063C0-FD40-427E-B25A-85557DDAE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altLang="zh-TW" sz="3600" dirty="0"/>
              <a:t>LSTM(</a:t>
            </a:r>
            <a:r>
              <a:rPr lang="en-US" altLang="zh-TW" sz="3600" dirty="0">
                <a:solidFill>
                  <a:schemeClr val="tx1"/>
                </a:solidFill>
              </a:rPr>
              <a:t>Long-Short Term Memory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ABE6765C-8CF0-45FA-8D58-77B14B6C57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6521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D314-4A15-4883-AE6E-E4AA2C8DF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Neural Network (RNN)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573B2B5-7621-4CC0-8708-A8EB7DD77D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Predict depending on the last state</a:t>
            </a:r>
          </a:p>
          <a:p>
            <a:pPr lvl="1"/>
            <a:r>
              <a:rPr lang="en-US" dirty="0"/>
              <a:t>Receive the last state as an input </a:t>
            </a:r>
          </a:p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Vanishing gradient problem is greater</a:t>
            </a:r>
          </a:p>
        </p:txBody>
      </p:sp>
      <p:pic>
        <p:nvPicPr>
          <p:cNvPr id="19" name="Content Placeholder 18" descr="A close up of a map&#10;&#10;Description automatically generated">
            <a:extLst>
              <a:ext uri="{FF2B5EF4-FFF2-40B4-BE49-F238E27FC236}">
                <a16:creationId xmlns:a16="http://schemas.microsoft.com/office/drawing/2014/main" id="{831E3CB6-4B80-4E21-81BA-30E293F563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0170" b="18261"/>
          <a:stretch/>
        </p:blipFill>
        <p:spPr>
          <a:xfrm>
            <a:off x="7035799" y="2685975"/>
            <a:ext cx="3308351" cy="3174950"/>
          </a:xfrm>
        </p:spPr>
      </p:pic>
    </p:spTree>
    <p:extLst>
      <p:ext uri="{BB962C8B-B14F-4D97-AF65-F5344CB8AC3E}">
        <p14:creationId xmlns:p14="http://schemas.microsoft.com/office/powerpoint/2010/main" val="1285512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1E32-F4F1-45C2-BD66-D70AA0437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7701E-B73E-4999-8FC8-62F85A9422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Short term memory</a:t>
            </a:r>
          </a:p>
          <a:p>
            <a:pPr lvl="1"/>
            <a:r>
              <a:rPr lang="en-US" dirty="0"/>
              <a:t>Remember the last state </a:t>
            </a:r>
          </a:p>
          <a:p>
            <a:endParaRPr lang="en-US" b="1" dirty="0"/>
          </a:p>
          <a:p>
            <a:r>
              <a:rPr lang="en-US" dirty="0"/>
              <a:t>Long term memory</a:t>
            </a:r>
          </a:p>
          <a:p>
            <a:pPr lvl="1"/>
            <a:r>
              <a:rPr lang="en-US" dirty="0"/>
              <a:t> Can remember thing that are not in the las state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EC3CC5-1480-4B00-87A1-3B091EB8F4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it​=</a:t>
            </a:r>
            <a:r>
              <a:rPr lang="el-GR" sz="2000" dirty="0"/>
              <a:t>σ(</a:t>
            </a:r>
            <a:r>
              <a:rPr lang="en-US" sz="2000" dirty="0"/>
              <a:t>Wii​</a:t>
            </a:r>
            <a:r>
              <a:rPr lang="en-US" sz="2000" dirty="0" err="1"/>
              <a:t>xt</a:t>
            </a:r>
            <a:r>
              <a:rPr lang="en-US" sz="2000" dirty="0"/>
              <a:t>​+</a:t>
            </a:r>
            <a:r>
              <a:rPr lang="en-US" sz="2000" dirty="0" err="1"/>
              <a:t>bii</a:t>
            </a:r>
            <a:r>
              <a:rPr lang="en-US" sz="2000" dirty="0"/>
              <a:t>​+</a:t>
            </a:r>
            <a:r>
              <a:rPr lang="en-US" sz="2000" dirty="0" err="1"/>
              <a:t>Whi</a:t>
            </a:r>
            <a:r>
              <a:rPr lang="en-US" sz="2000" dirty="0"/>
              <a:t>​h(t−1)​+</a:t>
            </a:r>
            <a:r>
              <a:rPr lang="en-US" sz="2000" dirty="0" err="1"/>
              <a:t>bhi</a:t>
            </a:r>
            <a:r>
              <a:rPr lang="en-US" sz="2000" dirty="0"/>
              <a:t>​)</a:t>
            </a:r>
          </a:p>
          <a:p>
            <a:pPr marL="0" indent="0" algn="ctr">
              <a:buNone/>
            </a:pPr>
            <a:r>
              <a:rPr lang="en-US" sz="2000" dirty="0"/>
              <a:t>ft​=</a:t>
            </a:r>
            <a:r>
              <a:rPr lang="el-GR" sz="2000" dirty="0"/>
              <a:t>σ(</a:t>
            </a:r>
            <a:r>
              <a:rPr lang="en-US" sz="2000" dirty="0" err="1"/>
              <a:t>Wif</a:t>
            </a:r>
            <a:r>
              <a:rPr lang="en-US" sz="2000" dirty="0"/>
              <a:t>​</a:t>
            </a:r>
            <a:r>
              <a:rPr lang="en-US" sz="2000" dirty="0" err="1"/>
              <a:t>xt</a:t>
            </a:r>
            <a:r>
              <a:rPr lang="en-US" sz="2000" dirty="0"/>
              <a:t>​+</a:t>
            </a:r>
            <a:r>
              <a:rPr lang="en-US" sz="2000" dirty="0" err="1"/>
              <a:t>bif</a:t>
            </a:r>
            <a:r>
              <a:rPr lang="en-US" sz="2000" dirty="0"/>
              <a:t>​+</a:t>
            </a:r>
            <a:r>
              <a:rPr lang="en-US" sz="2000" dirty="0" err="1"/>
              <a:t>Whf</a:t>
            </a:r>
            <a:r>
              <a:rPr lang="en-US" sz="2000" dirty="0"/>
              <a:t>​h(t−1)​+</a:t>
            </a:r>
            <a:r>
              <a:rPr lang="en-US" sz="2000" dirty="0" err="1"/>
              <a:t>bhf</a:t>
            </a:r>
            <a:r>
              <a:rPr lang="en-US" sz="2000" dirty="0"/>
              <a:t>​)</a:t>
            </a:r>
          </a:p>
          <a:p>
            <a:pPr marL="0" indent="0" algn="ctr">
              <a:buNone/>
            </a:pPr>
            <a:r>
              <a:rPr lang="en-US" sz="2000" dirty="0" err="1"/>
              <a:t>gt</a:t>
            </a:r>
            <a:r>
              <a:rPr lang="en-US" sz="2000" dirty="0"/>
              <a:t>​=tanh(Wig​</a:t>
            </a:r>
            <a:r>
              <a:rPr lang="en-US" sz="2000" dirty="0" err="1"/>
              <a:t>xt</a:t>
            </a:r>
            <a:r>
              <a:rPr lang="en-US" sz="2000" dirty="0"/>
              <a:t>​+big​+</a:t>
            </a:r>
            <a:r>
              <a:rPr lang="en-US" sz="2000" dirty="0" err="1"/>
              <a:t>Whg</a:t>
            </a:r>
            <a:r>
              <a:rPr lang="en-US" sz="2000" dirty="0"/>
              <a:t>​h(t−1)​+</a:t>
            </a:r>
            <a:r>
              <a:rPr lang="en-US" sz="2000" dirty="0" err="1"/>
              <a:t>bhg</a:t>
            </a:r>
            <a:r>
              <a:rPr lang="en-US" sz="2000" dirty="0"/>
              <a:t>​)</a:t>
            </a:r>
          </a:p>
          <a:p>
            <a:pPr marL="0" indent="0" algn="ctr">
              <a:buNone/>
            </a:pPr>
            <a:r>
              <a:rPr lang="en-US" sz="2000" dirty="0" err="1"/>
              <a:t>ot</a:t>
            </a:r>
            <a:r>
              <a:rPr lang="en-US" sz="2000" dirty="0"/>
              <a:t>​=</a:t>
            </a:r>
            <a:r>
              <a:rPr lang="el-GR" sz="2000" dirty="0"/>
              <a:t>σ(</a:t>
            </a:r>
            <a:r>
              <a:rPr lang="en-US" sz="2000" dirty="0" err="1"/>
              <a:t>Wio</a:t>
            </a:r>
            <a:r>
              <a:rPr lang="en-US" sz="2000" dirty="0"/>
              <a:t>​</a:t>
            </a:r>
            <a:r>
              <a:rPr lang="en-US" sz="2000" dirty="0" err="1"/>
              <a:t>xt</a:t>
            </a:r>
            <a:r>
              <a:rPr lang="en-US" sz="2000" dirty="0"/>
              <a:t>​+bio​+Who​h(t−1)​+</a:t>
            </a:r>
            <a:r>
              <a:rPr lang="en-US" sz="2000" dirty="0" err="1"/>
              <a:t>bho</a:t>
            </a:r>
            <a:r>
              <a:rPr lang="en-US" sz="2000" dirty="0"/>
              <a:t>​)</a:t>
            </a:r>
          </a:p>
          <a:p>
            <a:pPr marL="0" indent="0" algn="ctr">
              <a:buNone/>
            </a:pPr>
            <a:r>
              <a:rPr lang="en-US" sz="2000" dirty="0" err="1"/>
              <a:t>ct</a:t>
            </a:r>
            <a:r>
              <a:rPr lang="en-US" sz="2000" dirty="0"/>
              <a:t>​=ft​∗c(t−1)​+it​∗</a:t>
            </a:r>
            <a:r>
              <a:rPr lang="en-US" sz="2000" dirty="0" err="1"/>
              <a:t>gt</a:t>
            </a:r>
            <a:r>
              <a:rPr lang="en-US" sz="2000" dirty="0"/>
              <a:t>​</a:t>
            </a:r>
            <a:r>
              <a:rPr lang="en-US" sz="2000" dirty="0" err="1"/>
              <a:t>ht</a:t>
            </a:r>
            <a:r>
              <a:rPr lang="en-US" sz="2000" dirty="0"/>
              <a:t>​=</a:t>
            </a:r>
            <a:r>
              <a:rPr lang="en-US" sz="2000" dirty="0" err="1"/>
              <a:t>ot</a:t>
            </a:r>
            <a:r>
              <a:rPr lang="en-US" sz="2000" dirty="0"/>
              <a:t>​∗tanh(</a:t>
            </a:r>
            <a:r>
              <a:rPr lang="en-US" sz="2000" dirty="0" err="1"/>
              <a:t>ct</a:t>
            </a:r>
            <a:r>
              <a:rPr lang="en-US" sz="2000" dirty="0"/>
              <a:t>​)​</a:t>
            </a:r>
          </a:p>
        </p:txBody>
      </p:sp>
    </p:spTree>
    <p:extLst>
      <p:ext uri="{BB962C8B-B14F-4D97-AF65-F5344CB8AC3E}">
        <p14:creationId xmlns:p14="http://schemas.microsoft.com/office/powerpoint/2010/main" val="300747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5927C32-6D20-4AC4-B9D0-6DC912B90187}"/>
              </a:ext>
            </a:extLst>
          </p:cNvPr>
          <p:cNvSpPr txBox="1"/>
          <p:nvPr/>
        </p:nvSpPr>
        <p:spPr>
          <a:xfrm>
            <a:off x="693044" y="671333"/>
            <a:ext cx="9989677" cy="831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n w="3175" cmpd="sng">
                  <a:noFill/>
                </a:ln>
                <a:solidFill>
                  <a:srgbClr val="262626"/>
                </a:solidFill>
                <a:latin typeface="+mj-lt"/>
                <a:ea typeface="+mj-ea"/>
                <a:cs typeface="+mj-cs"/>
              </a:rPr>
              <a:t>gates</a:t>
            </a:r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53E1EE88-ED4E-4004-98DD-CE5F44A80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59" y="1941476"/>
            <a:ext cx="3158681" cy="2455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01970C-DBF3-4BF2-8F49-70AFE6736482}"/>
              </a:ext>
            </a:extLst>
          </p:cNvPr>
          <p:cNvSpPr txBox="1"/>
          <p:nvPr/>
        </p:nvSpPr>
        <p:spPr>
          <a:xfrm>
            <a:off x="1816545" y="4468030"/>
            <a:ext cx="966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Input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D85B9F-A0C8-448A-9969-DE5236450064}"/>
              </a:ext>
            </a:extLst>
          </p:cNvPr>
          <p:cNvSpPr txBox="1"/>
          <p:nvPr/>
        </p:nvSpPr>
        <p:spPr>
          <a:xfrm>
            <a:off x="9058299" y="1825055"/>
            <a:ext cx="1140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DBCEF-A12B-41D3-BBFB-2D6C47EA5C65}"/>
              </a:ext>
            </a:extLst>
          </p:cNvPr>
          <p:cNvSpPr txBox="1"/>
          <p:nvPr/>
        </p:nvSpPr>
        <p:spPr>
          <a:xfrm>
            <a:off x="1609938" y="1785563"/>
            <a:ext cx="96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Forget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47B504-0B2F-4962-8CEF-FD2CBAAEDFA8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576228" y="2016396"/>
            <a:ext cx="2509462" cy="394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8BBA4A6-C3D7-4BFE-9B68-59E77886D1DC}"/>
              </a:ext>
            </a:extLst>
          </p:cNvPr>
          <p:cNvSpPr/>
          <p:nvPr/>
        </p:nvSpPr>
        <p:spPr>
          <a:xfrm>
            <a:off x="4901007" y="2544197"/>
            <a:ext cx="546847" cy="1314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D0D5B4-78A3-41D9-98CF-8EA7FE6C8409}"/>
              </a:ext>
            </a:extLst>
          </p:cNvPr>
          <p:cNvSpPr/>
          <p:nvPr/>
        </p:nvSpPr>
        <p:spPr>
          <a:xfrm>
            <a:off x="6180936" y="2544196"/>
            <a:ext cx="898495" cy="131434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230F9A-F148-40E3-B8EC-49ECF9AE091B}"/>
              </a:ext>
            </a:extLst>
          </p:cNvPr>
          <p:cNvSpPr/>
          <p:nvPr/>
        </p:nvSpPr>
        <p:spPr>
          <a:xfrm>
            <a:off x="5447854" y="2544196"/>
            <a:ext cx="733082" cy="13143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0489571-9DFB-48C4-AB04-2033FA732771}"/>
              </a:ext>
            </a:extLst>
          </p:cNvPr>
          <p:cNvCxnSpPr>
            <a:cxnSpLocks/>
          </p:cNvCxnSpPr>
          <p:nvPr/>
        </p:nvCxnSpPr>
        <p:spPr>
          <a:xfrm>
            <a:off x="5085690" y="2055887"/>
            <a:ext cx="0" cy="501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AB64206-A501-4009-976C-19F935FCD29E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630183" y="2055887"/>
            <a:ext cx="2428116" cy="1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6315A58-9CA8-48FF-9F3F-7E0A4E083E2F}"/>
              </a:ext>
            </a:extLst>
          </p:cNvPr>
          <p:cNvCxnSpPr>
            <a:cxnSpLocks/>
          </p:cNvCxnSpPr>
          <p:nvPr/>
        </p:nvCxnSpPr>
        <p:spPr>
          <a:xfrm>
            <a:off x="6630184" y="2055887"/>
            <a:ext cx="0" cy="488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EB7BB0-C870-409C-A827-C74E2169FD1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782835" y="4692437"/>
            <a:ext cx="3024475" cy="6426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BBCB6B-1A95-409E-B801-410D1738D03C}"/>
              </a:ext>
            </a:extLst>
          </p:cNvPr>
          <p:cNvCxnSpPr>
            <a:cxnSpLocks/>
          </p:cNvCxnSpPr>
          <p:nvPr/>
        </p:nvCxnSpPr>
        <p:spPr>
          <a:xfrm flipV="1">
            <a:off x="5807310" y="3858540"/>
            <a:ext cx="1" cy="84032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0BB934C-0601-42A5-845E-D66B047E84AC}"/>
              </a:ext>
            </a:extLst>
          </p:cNvPr>
          <p:cNvSpPr txBox="1"/>
          <p:nvPr/>
        </p:nvSpPr>
        <p:spPr>
          <a:xfrm>
            <a:off x="1604774" y="2352880"/>
            <a:ext cx="245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Forget things that are not necessary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FDD5A6-8C26-4CF4-B793-0CE8D1D8880F}"/>
              </a:ext>
            </a:extLst>
          </p:cNvPr>
          <p:cNvSpPr txBox="1"/>
          <p:nvPr/>
        </p:nvSpPr>
        <p:spPr>
          <a:xfrm>
            <a:off x="8444600" y="2286719"/>
            <a:ext cx="242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prediction base on the input the past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167FFDD-6707-4091-85AF-3340EB7D5593}"/>
                  </a:ext>
                </a:extLst>
              </p:cNvPr>
              <p:cNvSpPr txBox="1"/>
              <p:nvPr/>
            </p:nvSpPr>
            <p:spPr>
              <a:xfrm>
                <a:off x="7143197" y="3779850"/>
                <a:ext cx="11492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(hidden)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167FFDD-6707-4091-85AF-3340EB7D5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197" y="3779850"/>
                <a:ext cx="1149289" cy="369332"/>
              </a:xfrm>
              <a:prstGeom prst="rect">
                <a:avLst/>
              </a:prstGeom>
              <a:blipFill>
                <a:blip r:embed="rId4"/>
                <a:stretch>
                  <a:fillRect t="-6557" r="-4255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A782523-C8A6-4263-85DB-744BB3818C2E}"/>
                  </a:ext>
                </a:extLst>
              </p:cNvPr>
              <p:cNvSpPr txBox="1"/>
              <p:nvPr/>
            </p:nvSpPr>
            <p:spPr>
              <a:xfrm>
                <a:off x="4839697" y="4063450"/>
                <a:ext cx="451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A782523-C8A6-4263-85DB-744BB3818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697" y="4063450"/>
                <a:ext cx="4513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A74947A-063B-4110-9AB1-B0E54DB4A7F2}"/>
                  </a:ext>
                </a:extLst>
              </p:cNvPr>
              <p:cNvSpPr/>
              <p:nvPr/>
            </p:nvSpPr>
            <p:spPr>
              <a:xfrm>
                <a:off x="4011571" y="3724205"/>
                <a:ext cx="10586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A74947A-063B-4110-9AB1-B0E54DB4A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571" y="3724205"/>
                <a:ext cx="105863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3342E75-C681-46B6-B819-0562633F8DB7}"/>
                  </a:ext>
                </a:extLst>
              </p:cNvPr>
              <p:cNvSpPr txBox="1"/>
              <p:nvPr/>
            </p:nvSpPr>
            <p:spPr>
              <a:xfrm>
                <a:off x="5515510" y="2933050"/>
                <a:ext cx="291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3342E75-C681-46B6-B819-0562633F8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510" y="2933050"/>
                <a:ext cx="291800" cy="276999"/>
              </a:xfrm>
              <a:prstGeom prst="rect">
                <a:avLst/>
              </a:prstGeom>
              <a:blipFill>
                <a:blip r:embed="rId7"/>
                <a:stretch>
                  <a:fillRect l="-625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071418B-2E00-46F7-A232-C698B180504C}"/>
                  </a:ext>
                </a:extLst>
              </p:cNvPr>
              <p:cNvSpPr txBox="1"/>
              <p:nvPr/>
            </p:nvSpPr>
            <p:spPr>
              <a:xfrm>
                <a:off x="4887440" y="2974337"/>
                <a:ext cx="291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071418B-2E00-46F7-A232-C698B1805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440" y="2974337"/>
                <a:ext cx="291800" cy="276999"/>
              </a:xfrm>
              <a:prstGeom prst="rect">
                <a:avLst/>
              </a:prstGeom>
              <a:blipFill>
                <a:blip r:embed="rId8"/>
                <a:stretch>
                  <a:fillRect l="-18750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6B04E4E-F30A-4A95-9672-611D5B7499D4}"/>
                  </a:ext>
                </a:extLst>
              </p:cNvPr>
              <p:cNvSpPr txBox="1"/>
              <p:nvPr/>
            </p:nvSpPr>
            <p:spPr>
              <a:xfrm>
                <a:off x="6336129" y="2894003"/>
                <a:ext cx="291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6B04E4E-F30A-4A95-9672-611D5B749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129" y="2894003"/>
                <a:ext cx="291800" cy="276999"/>
              </a:xfrm>
              <a:prstGeom prst="rect">
                <a:avLst/>
              </a:prstGeom>
              <a:blipFill>
                <a:blip r:embed="rId9"/>
                <a:stretch>
                  <a:fillRect l="-625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20D1341-51BF-4D75-B9F6-011236416081}"/>
                  </a:ext>
                </a:extLst>
              </p:cNvPr>
              <p:cNvSpPr/>
              <p:nvPr/>
            </p:nvSpPr>
            <p:spPr>
              <a:xfrm>
                <a:off x="4050049" y="2445658"/>
                <a:ext cx="10586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20D1341-51BF-4D75-B9F6-011236416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049" y="2445658"/>
                <a:ext cx="10586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FCD7797-F15C-4DF6-BA01-780534F65DC2}"/>
                  </a:ext>
                </a:extLst>
              </p:cNvPr>
              <p:cNvSpPr/>
              <p:nvPr/>
            </p:nvSpPr>
            <p:spPr>
              <a:xfrm>
                <a:off x="6992996" y="2358802"/>
                <a:ext cx="105863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FCD7797-F15C-4DF6-BA01-780534F65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2996" y="2358802"/>
                <a:ext cx="105863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398D079-45EC-493D-AE6F-F8FE973AD407}"/>
                  </a:ext>
                </a:extLst>
              </p:cNvPr>
              <p:cNvSpPr txBox="1"/>
              <p:nvPr/>
            </p:nvSpPr>
            <p:spPr>
              <a:xfrm>
                <a:off x="6026078" y="3112836"/>
                <a:ext cx="291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398D079-45EC-493D-AE6F-F8FE973AD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078" y="3112836"/>
                <a:ext cx="291800" cy="276999"/>
              </a:xfrm>
              <a:prstGeom prst="rect">
                <a:avLst/>
              </a:prstGeom>
              <a:blipFill>
                <a:blip r:embed="rId12"/>
                <a:stretch>
                  <a:fillRect l="-17021" r="-42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55B350-DEC2-4A4D-B82F-AB699201C04C}"/>
                  </a:ext>
                </a:extLst>
              </p:cNvPr>
              <p:cNvSpPr txBox="1"/>
              <p:nvPr/>
            </p:nvSpPr>
            <p:spPr>
              <a:xfrm>
                <a:off x="6587486" y="1654172"/>
                <a:ext cx="11316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(output)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255B350-DEC2-4A4D-B82F-AB699201C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86" y="1654172"/>
                <a:ext cx="1131656" cy="369332"/>
              </a:xfrm>
              <a:prstGeom prst="rect">
                <a:avLst/>
              </a:prstGeom>
              <a:blipFill>
                <a:blip r:embed="rId13"/>
                <a:stretch>
                  <a:fillRect t="-6557" r="-4324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E25D982-70E0-4B2A-87A8-C56C95A55F14}"/>
              </a:ext>
            </a:extLst>
          </p:cNvPr>
          <p:cNvSpPr txBox="1"/>
          <p:nvPr/>
        </p:nvSpPr>
        <p:spPr>
          <a:xfrm>
            <a:off x="8037230" y="4652697"/>
            <a:ext cx="313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 estate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26C755-BDC2-4706-B66E-75C7BD84DAC4}"/>
              </a:ext>
            </a:extLst>
          </p:cNvPr>
          <p:cNvSpPr txBox="1"/>
          <p:nvPr/>
        </p:nvSpPr>
        <p:spPr>
          <a:xfrm>
            <a:off x="8051628" y="4940769"/>
            <a:ext cx="2975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Is an internal memory, use to remember things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51017D-4C8A-4FF5-95DF-411B12B460A4}"/>
              </a:ext>
            </a:extLst>
          </p:cNvPr>
          <p:cNvCxnSpPr>
            <a:cxnSpLocks/>
          </p:cNvCxnSpPr>
          <p:nvPr/>
        </p:nvCxnSpPr>
        <p:spPr>
          <a:xfrm>
            <a:off x="7437239" y="2804016"/>
            <a:ext cx="816854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2D8160-792E-4EC6-8714-8C86B032B195}"/>
              </a:ext>
            </a:extLst>
          </p:cNvPr>
          <p:cNvCxnSpPr>
            <a:cxnSpLocks/>
          </p:cNvCxnSpPr>
          <p:nvPr/>
        </p:nvCxnSpPr>
        <p:spPr>
          <a:xfrm>
            <a:off x="8262257" y="2804016"/>
            <a:ext cx="0" cy="18884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3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6D2058-6F5F-44FC-9361-0DC64144CF01}"/>
              </a:ext>
            </a:extLst>
          </p:cNvPr>
          <p:cNvSpPr txBox="1"/>
          <p:nvPr/>
        </p:nvSpPr>
        <p:spPr>
          <a:xfrm>
            <a:off x="1025589" y="5082375"/>
            <a:ext cx="23059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My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6AA8BE-1492-4F10-B770-64F9224D5202}"/>
              </a:ext>
            </a:extLst>
          </p:cNvPr>
          <p:cNvSpPr/>
          <p:nvPr/>
        </p:nvSpPr>
        <p:spPr>
          <a:xfrm>
            <a:off x="6590508" y="3689222"/>
            <a:ext cx="914400" cy="9144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B8D0DC0-C241-4FCB-B3C9-70BD10A5D6E0}"/>
              </a:ext>
            </a:extLst>
          </p:cNvPr>
          <p:cNvSpPr/>
          <p:nvPr/>
        </p:nvSpPr>
        <p:spPr>
          <a:xfrm>
            <a:off x="6402467" y="1749964"/>
            <a:ext cx="1278193" cy="701366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CNNx6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C303ED-B072-42C5-9010-BC714C609683}"/>
              </a:ext>
            </a:extLst>
          </p:cNvPr>
          <p:cNvCxnSpPr>
            <a:cxnSpLocks/>
            <a:stCxn id="122" idx="2"/>
            <a:endCxn id="3" idx="0"/>
          </p:cNvCxnSpPr>
          <p:nvPr/>
        </p:nvCxnSpPr>
        <p:spPr>
          <a:xfrm flipH="1">
            <a:off x="7047708" y="3354184"/>
            <a:ext cx="32431" cy="335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AF07EFA-6EA4-4A90-AF5B-9E2CC81C9708}"/>
              </a:ext>
            </a:extLst>
          </p:cNvPr>
          <p:cNvCxnSpPr>
            <a:cxnSpLocks/>
            <a:stCxn id="51" idx="2"/>
            <a:endCxn id="4" idx="0"/>
          </p:cNvCxnSpPr>
          <p:nvPr/>
        </p:nvCxnSpPr>
        <p:spPr>
          <a:xfrm flipH="1">
            <a:off x="7041564" y="1423055"/>
            <a:ext cx="12291" cy="3269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BAFA5D0-2640-42BC-BF4E-51A083BBBD8C}"/>
              </a:ext>
            </a:extLst>
          </p:cNvPr>
          <p:cNvSpPr/>
          <p:nvPr/>
        </p:nvSpPr>
        <p:spPr>
          <a:xfrm>
            <a:off x="8319753" y="3689222"/>
            <a:ext cx="914400" cy="9144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19D63C-E432-4A8B-AA36-DB3A08502EA6}"/>
              </a:ext>
            </a:extLst>
          </p:cNvPr>
          <p:cNvSpPr/>
          <p:nvPr/>
        </p:nvSpPr>
        <p:spPr>
          <a:xfrm>
            <a:off x="8150151" y="1763908"/>
            <a:ext cx="1278193" cy="653817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CNNx6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F39769D-5F88-442D-83F3-2626E5BDC3CA}"/>
              </a:ext>
            </a:extLst>
          </p:cNvPr>
          <p:cNvCxnSpPr>
            <a:cxnSpLocks/>
            <a:stCxn id="123" idx="2"/>
            <a:endCxn id="19" idx="0"/>
          </p:cNvCxnSpPr>
          <p:nvPr/>
        </p:nvCxnSpPr>
        <p:spPr>
          <a:xfrm flipH="1">
            <a:off x="8776953" y="3354184"/>
            <a:ext cx="44725" cy="335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76B164-5B9C-445E-844A-9371E90BD201}"/>
              </a:ext>
            </a:extLst>
          </p:cNvPr>
          <p:cNvCxnSpPr>
            <a:cxnSpLocks/>
            <a:stCxn id="19" idx="2"/>
            <a:endCxn id="44" idx="0"/>
          </p:cNvCxnSpPr>
          <p:nvPr/>
        </p:nvCxnSpPr>
        <p:spPr>
          <a:xfrm>
            <a:off x="8776953" y="4603622"/>
            <a:ext cx="0" cy="403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518BB0F-844B-4E77-9A0D-BD2B1CF6D41C}"/>
              </a:ext>
            </a:extLst>
          </p:cNvPr>
          <p:cNvCxnSpPr>
            <a:cxnSpLocks/>
            <a:stCxn id="50" idx="2"/>
            <a:endCxn id="20" idx="0"/>
          </p:cNvCxnSpPr>
          <p:nvPr/>
        </p:nvCxnSpPr>
        <p:spPr>
          <a:xfrm>
            <a:off x="8789247" y="1423055"/>
            <a:ext cx="1" cy="340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BC1F08A-3759-45E0-8CB4-056D02D98341}"/>
              </a:ext>
            </a:extLst>
          </p:cNvPr>
          <p:cNvSpPr/>
          <p:nvPr/>
        </p:nvSpPr>
        <p:spPr>
          <a:xfrm>
            <a:off x="4861264" y="3689222"/>
            <a:ext cx="914400" cy="9144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LSTM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7F0F70A-2DE0-440E-A8CB-B98DC234BF81}"/>
              </a:ext>
            </a:extLst>
          </p:cNvPr>
          <p:cNvSpPr/>
          <p:nvPr/>
        </p:nvSpPr>
        <p:spPr>
          <a:xfrm>
            <a:off x="4679368" y="1702415"/>
            <a:ext cx="1278193" cy="701365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CNNx6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EAEF732-483E-4D92-B1ED-E1883A2CC19C}"/>
              </a:ext>
            </a:extLst>
          </p:cNvPr>
          <p:cNvCxnSpPr>
            <a:cxnSpLocks/>
            <a:stCxn id="115" idx="2"/>
            <a:endCxn id="24" idx="0"/>
          </p:cNvCxnSpPr>
          <p:nvPr/>
        </p:nvCxnSpPr>
        <p:spPr>
          <a:xfrm flipH="1">
            <a:off x="5318464" y="3354178"/>
            <a:ext cx="46892" cy="335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7137754-7EAC-40CD-82BD-6F00B2CDF257}"/>
              </a:ext>
            </a:extLst>
          </p:cNvPr>
          <p:cNvCxnSpPr>
            <a:cxnSpLocks/>
            <a:stCxn id="47" idx="2"/>
            <a:endCxn id="25" idx="0"/>
          </p:cNvCxnSpPr>
          <p:nvPr/>
        </p:nvCxnSpPr>
        <p:spPr>
          <a:xfrm flipH="1">
            <a:off x="5318465" y="1423055"/>
            <a:ext cx="12293" cy="2793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9C4FC0-226C-4DBD-B4FE-7E6765BB08EE}"/>
              </a:ext>
            </a:extLst>
          </p:cNvPr>
          <p:cNvCxnSpPr>
            <a:cxnSpLocks/>
            <a:stCxn id="24" idx="3"/>
            <a:endCxn id="3" idx="1"/>
          </p:cNvCxnSpPr>
          <p:nvPr/>
        </p:nvCxnSpPr>
        <p:spPr>
          <a:xfrm>
            <a:off x="5775664" y="4146422"/>
            <a:ext cx="8148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A18B6BC-15AE-4855-B226-EBDEEB88A63A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150151" y="4146422"/>
            <a:ext cx="16960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8D826D16-05F1-44B4-BAC6-2DEDD997401A}"/>
              </a:ext>
            </a:extLst>
          </p:cNvPr>
          <p:cNvSpPr/>
          <p:nvPr/>
        </p:nvSpPr>
        <p:spPr>
          <a:xfrm>
            <a:off x="7871061" y="5741208"/>
            <a:ext cx="1811784" cy="57026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6E88C3-ADFC-466A-9EE5-CE3A68896825}"/>
              </a:ext>
            </a:extLst>
          </p:cNvPr>
          <p:cNvSpPr/>
          <p:nvPr/>
        </p:nvSpPr>
        <p:spPr>
          <a:xfrm>
            <a:off x="4885852" y="769237"/>
            <a:ext cx="889812" cy="6538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Frame 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E750124-E5D2-4838-B678-6720A7E7964B}"/>
              </a:ext>
            </a:extLst>
          </p:cNvPr>
          <p:cNvSpPr/>
          <p:nvPr/>
        </p:nvSpPr>
        <p:spPr>
          <a:xfrm>
            <a:off x="8344341" y="769237"/>
            <a:ext cx="889812" cy="6538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Frame n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1C9C578-7578-426C-B529-99A5E4B81D90}"/>
              </a:ext>
            </a:extLst>
          </p:cNvPr>
          <p:cNvSpPr/>
          <p:nvPr/>
        </p:nvSpPr>
        <p:spPr>
          <a:xfrm>
            <a:off x="6608949" y="769237"/>
            <a:ext cx="889812" cy="6538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Frame 2</a:t>
            </a:r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3216567-6A33-423D-8E29-AA0543A9BA92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>
            <a:off x="5775664" y="1096146"/>
            <a:ext cx="8332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A0F492-128C-42BE-8456-4BC6A4A5BE7A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150151" y="1096146"/>
            <a:ext cx="1941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8A5BE70-D350-42C7-986E-8106F9E4E011}"/>
              </a:ext>
            </a:extLst>
          </p:cNvPr>
          <p:cNvSpPr/>
          <p:nvPr/>
        </p:nvSpPr>
        <p:spPr>
          <a:xfrm>
            <a:off x="2104566" y="769237"/>
            <a:ext cx="1415832" cy="6538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Video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4AC758E-5D99-433F-A3F5-C6428552EA86}"/>
              </a:ext>
            </a:extLst>
          </p:cNvPr>
          <p:cNvCxnSpPr>
            <a:cxnSpLocks/>
            <a:stCxn id="67" idx="3"/>
            <a:endCxn id="47" idx="1"/>
          </p:cNvCxnSpPr>
          <p:nvPr/>
        </p:nvCxnSpPr>
        <p:spPr>
          <a:xfrm>
            <a:off x="3520398" y="1096146"/>
            <a:ext cx="13654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Trapezoid 114">
            <a:extLst>
              <a:ext uri="{FF2B5EF4-FFF2-40B4-BE49-F238E27FC236}">
                <a16:creationId xmlns:a16="http://schemas.microsoft.com/office/drawing/2014/main" id="{3F766F18-72E7-4294-9807-804A5A8701C6}"/>
              </a:ext>
            </a:extLst>
          </p:cNvPr>
          <p:cNvSpPr/>
          <p:nvPr/>
        </p:nvSpPr>
        <p:spPr>
          <a:xfrm>
            <a:off x="4773151" y="2732885"/>
            <a:ext cx="1184410" cy="621293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122" name="Trapezoid 121">
            <a:extLst>
              <a:ext uri="{FF2B5EF4-FFF2-40B4-BE49-F238E27FC236}">
                <a16:creationId xmlns:a16="http://schemas.microsoft.com/office/drawing/2014/main" id="{B0F64F56-A2F9-4CF6-8F58-F1441A4B319F}"/>
              </a:ext>
            </a:extLst>
          </p:cNvPr>
          <p:cNvSpPr/>
          <p:nvPr/>
        </p:nvSpPr>
        <p:spPr>
          <a:xfrm>
            <a:off x="6505472" y="2716626"/>
            <a:ext cx="1149334" cy="637558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sp>
        <p:nvSpPr>
          <p:cNvPr id="123" name="Trapezoid 122">
            <a:extLst>
              <a:ext uri="{FF2B5EF4-FFF2-40B4-BE49-F238E27FC236}">
                <a16:creationId xmlns:a16="http://schemas.microsoft.com/office/drawing/2014/main" id="{72AB1BA9-2411-4FBF-8A35-182F7C24F2D6}"/>
              </a:ext>
            </a:extLst>
          </p:cNvPr>
          <p:cNvSpPr/>
          <p:nvPr/>
        </p:nvSpPr>
        <p:spPr>
          <a:xfrm>
            <a:off x="8247011" y="2716626"/>
            <a:ext cx="1149334" cy="637558"/>
          </a:xfrm>
          <a:prstGeom prst="trapezoi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74AA834-F933-4D26-A413-1C38CD584E07}"/>
              </a:ext>
            </a:extLst>
          </p:cNvPr>
          <p:cNvCxnSpPr>
            <a:cxnSpLocks/>
            <a:stCxn id="25" idx="4"/>
            <a:endCxn id="115" idx="0"/>
          </p:cNvCxnSpPr>
          <p:nvPr/>
        </p:nvCxnSpPr>
        <p:spPr>
          <a:xfrm>
            <a:off x="5318465" y="2403780"/>
            <a:ext cx="46891" cy="3291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5D832BB-1F93-45D0-96D5-CA8BAD9B1E82}"/>
              </a:ext>
            </a:extLst>
          </p:cNvPr>
          <p:cNvCxnSpPr>
            <a:cxnSpLocks/>
            <a:stCxn id="4" idx="4"/>
            <a:endCxn id="122" idx="0"/>
          </p:cNvCxnSpPr>
          <p:nvPr/>
        </p:nvCxnSpPr>
        <p:spPr>
          <a:xfrm>
            <a:off x="7041564" y="2451330"/>
            <a:ext cx="38575" cy="2652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6A6C160-BD67-4964-8CE3-0C55B1E1529B}"/>
              </a:ext>
            </a:extLst>
          </p:cNvPr>
          <p:cNvCxnSpPr>
            <a:cxnSpLocks/>
            <a:stCxn id="20" idx="4"/>
            <a:endCxn id="123" idx="0"/>
          </p:cNvCxnSpPr>
          <p:nvPr/>
        </p:nvCxnSpPr>
        <p:spPr>
          <a:xfrm>
            <a:off x="8789248" y="2417725"/>
            <a:ext cx="32430" cy="298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B83003A0-1A46-4EA9-9ED6-3DC01FD5E098}"/>
              </a:ext>
            </a:extLst>
          </p:cNvPr>
          <p:cNvSpPr txBox="1"/>
          <p:nvPr/>
        </p:nvSpPr>
        <p:spPr>
          <a:xfrm>
            <a:off x="7716066" y="8478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C3455A9-0199-4D06-9368-9097D3849D3E}"/>
              </a:ext>
            </a:extLst>
          </p:cNvPr>
          <p:cNvSpPr txBox="1"/>
          <p:nvPr/>
        </p:nvSpPr>
        <p:spPr>
          <a:xfrm>
            <a:off x="7704581" y="39207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F8FD8BD-24EF-459E-894E-0F5FC7568C68}"/>
              </a:ext>
            </a:extLst>
          </p:cNvPr>
          <p:cNvCxnSpPr>
            <a:cxnSpLocks/>
          </p:cNvCxnSpPr>
          <p:nvPr/>
        </p:nvCxnSpPr>
        <p:spPr>
          <a:xfrm>
            <a:off x="7498761" y="1096146"/>
            <a:ext cx="1941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F4BB01CA-A365-459D-B9E8-5ECE16E20FEB}"/>
              </a:ext>
            </a:extLst>
          </p:cNvPr>
          <p:cNvCxnSpPr>
            <a:cxnSpLocks/>
          </p:cNvCxnSpPr>
          <p:nvPr/>
        </p:nvCxnSpPr>
        <p:spPr>
          <a:xfrm>
            <a:off x="7498761" y="4152037"/>
            <a:ext cx="1941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A858240-98CC-4014-8CD9-072254D40666}"/>
              </a:ext>
            </a:extLst>
          </p:cNvPr>
          <p:cNvSpPr/>
          <p:nvPr/>
        </p:nvSpPr>
        <p:spPr>
          <a:xfrm>
            <a:off x="4861264" y="5007181"/>
            <a:ext cx="914400" cy="330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E55EA2-6AEF-4B44-A0B8-F9B62C9CAEB8}"/>
              </a:ext>
            </a:extLst>
          </p:cNvPr>
          <p:cNvSpPr/>
          <p:nvPr/>
        </p:nvSpPr>
        <p:spPr>
          <a:xfrm>
            <a:off x="8319753" y="5007181"/>
            <a:ext cx="914400" cy="330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B0749D9-98FE-48F9-BD4E-B2191242BE25}"/>
              </a:ext>
            </a:extLst>
          </p:cNvPr>
          <p:cNvSpPr/>
          <p:nvPr/>
        </p:nvSpPr>
        <p:spPr>
          <a:xfrm>
            <a:off x="6596345" y="5032872"/>
            <a:ext cx="914400" cy="330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7F4E36-5430-4EC9-ADD2-5ED5EE37C469}"/>
              </a:ext>
            </a:extLst>
          </p:cNvPr>
          <p:cNvCxnSpPr>
            <a:cxnSpLocks/>
            <a:stCxn id="24" idx="2"/>
            <a:endCxn id="12" idx="0"/>
          </p:cNvCxnSpPr>
          <p:nvPr/>
        </p:nvCxnSpPr>
        <p:spPr>
          <a:xfrm>
            <a:off x="5318464" y="4603622"/>
            <a:ext cx="0" cy="403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E4ACD1-FF1E-4490-8F1F-0D6C54855D1F}"/>
              </a:ext>
            </a:extLst>
          </p:cNvPr>
          <p:cNvCxnSpPr>
            <a:cxnSpLocks/>
            <a:stCxn id="3" idx="2"/>
            <a:endCxn id="45" idx="0"/>
          </p:cNvCxnSpPr>
          <p:nvPr/>
        </p:nvCxnSpPr>
        <p:spPr>
          <a:xfrm>
            <a:off x="7047708" y="4603622"/>
            <a:ext cx="5837" cy="4292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4DAA60D-8589-48AE-B8C0-AF3AF5BDAA22}"/>
              </a:ext>
            </a:extLst>
          </p:cNvPr>
          <p:cNvCxnSpPr>
            <a:cxnSpLocks/>
            <a:stCxn id="44" idx="2"/>
            <a:endCxn id="35" idx="0"/>
          </p:cNvCxnSpPr>
          <p:nvPr/>
        </p:nvCxnSpPr>
        <p:spPr>
          <a:xfrm>
            <a:off x="8776953" y="5337649"/>
            <a:ext cx="0" cy="403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73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E21C5-AC10-41B2-8355-4FF4165A6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79D8A-EB22-4E58-AFFB-E22613A801D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/>
              <a:t>To predict base on a sequence of movement </a:t>
            </a:r>
            <a:endParaRPr lang="en-US" sz="3600" dirty="0"/>
          </a:p>
          <a:p>
            <a:pPr algn="l"/>
            <a:endParaRPr lang="en-US" sz="3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96FD7C-FF3A-45A7-81E4-BD4995692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>
            <a:normAutofit/>
          </a:bodyPr>
          <a:lstStyle/>
          <a:p>
            <a:r>
              <a:rPr lang="en-US" sz="4000" dirty="0"/>
              <a:t>Why ?</a:t>
            </a: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CB42128-FB08-4349-9CE9-837823978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59" y="1063183"/>
            <a:ext cx="4812683" cy="481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2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A8DE-B968-46ED-A049-9A5D3307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6D8D6-4AE6-43B5-8EC1-223086E2D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D1FC4-4B7A-403C-A6C1-72088CE79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Due to the lack data, we first try to train with UCF101</a:t>
            </a:r>
          </a:p>
        </p:txBody>
      </p:sp>
      <p:pic>
        <p:nvPicPr>
          <p:cNvPr id="6" name="Picture 5" descr="A picture containing sitting&#10;&#10;Description automatically generated">
            <a:extLst>
              <a:ext uri="{FF2B5EF4-FFF2-40B4-BE49-F238E27FC236}">
                <a16:creationId xmlns:a16="http://schemas.microsoft.com/office/drawing/2014/main" id="{F920EFE1-8D06-425E-902F-3CD7AFBB2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52" y="1171349"/>
            <a:ext cx="4695189" cy="47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0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9E766D-154C-4278-9D8F-3F6A8276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548" y="777010"/>
            <a:ext cx="4374581" cy="407289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E09293-95E6-4981-9F7A-1D0D19029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408" y="777010"/>
            <a:ext cx="4503810" cy="53039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15E14C-10F7-4D15-9D57-8A4190723B80}"/>
              </a:ext>
            </a:extLst>
          </p:cNvPr>
          <p:cNvSpPr txBox="1"/>
          <p:nvPr/>
        </p:nvSpPr>
        <p:spPr>
          <a:xfrm>
            <a:off x="6096000" y="5339457"/>
            <a:ext cx="539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用整個影片產生一個</a:t>
            </a:r>
            <a:r>
              <a:rPr lang="en-US" dirty="0"/>
              <a:t>Prediction</a:t>
            </a:r>
            <a:r>
              <a:rPr lang="zh-TW" altLang="en-US" dirty="0"/>
              <a:t>之</a:t>
            </a:r>
            <a:r>
              <a:rPr lang="en-US" dirty="0"/>
              <a:t>accuracy : 7.444</a:t>
            </a:r>
            <a:r>
              <a:rPr lang="en-US" altLang="zh-TW" dirty="0"/>
              <a:t>%</a:t>
            </a:r>
          </a:p>
          <a:p>
            <a:r>
              <a:rPr lang="zh-TW" altLang="en-US" dirty="0"/>
              <a:t>每</a:t>
            </a:r>
            <a:r>
              <a:rPr lang="en-US" altLang="zh-TW" dirty="0"/>
              <a:t>10</a:t>
            </a:r>
            <a:r>
              <a:rPr lang="zh-TW" altLang="en-US" dirty="0"/>
              <a:t>個</a:t>
            </a:r>
            <a:r>
              <a:rPr lang="en-US" altLang="zh-TW" dirty="0"/>
              <a:t>frame</a:t>
            </a:r>
            <a:r>
              <a:rPr lang="zh-TW" altLang="en-US" dirty="0"/>
              <a:t>產生一個</a:t>
            </a:r>
            <a:r>
              <a:rPr lang="en-US" altLang="zh-TW" dirty="0"/>
              <a:t>Prediction</a:t>
            </a:r>
            <a:r>
              <a:rPr lang="zh-TW" altLang="en-US" dirty="0"/>
              <a:t>之</a:t>
            </a:r>
            <a:r>
              <a:rPr lang="en-US" altLang="zh-TW" dirty="0"/>
              <a:t>accuracy :29.6%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37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3B4E58-30CB-49D2-9BA5-27BECE3E9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未來規劃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DA88130-F3FE-4DDE-B4F1-372733259C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48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72453-4469-4566-BF8D-E0A4C3EDB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4BBE89-FE80-46E2-B4AB-B4CDDE9EA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已完成事項</a:t>
            </a:r>
            <a:endParaRPr lang="en-US" altLang="zh-TW" dirty="0"/>
          </a:p>
          <a:p>
            <a:pPr>
              <a:buFont typeface="+mj-lt"/>
              <a:buAutoNum type="arabicPeriod"/>
            </a:pPr>
            <a:r>
              <a:rPr lang="zh-TW" altLang="en-US" dirty="0"/>
              <a:t>以</a:t>
            </a:r>
            <a:r>
              <a:rPr lang="en-US" altLang="zh-TW" dirty="0"/>
              <a:t>YOLO</a:t>
            </a:r>
            <a:r>
              <a:rPr lang="zh-TW" altLang="en-US" dirty="0"/>
              <a:t>進行</a:t>
            </a:r>
            <a:r>
              <a:rPr lang="en-US" altLang="zh-TW" dirty="0"/>
              <a:t>0-9</a:t>
            </a:r>
            <a:r>
              <a:rPr lang="zh-TW" altLang="en-US" dirty="0"/>
              <a:t>之手語辨識</a:t>
            </a:r>
            <a:endParaRPr lang="en-US" altLang="zh-TW" dirty="0"/>
          </a:p>
          <a:p>
            <a:pPr>
              <a:buFont typeface="+mj-lt"/>
              <a:buAutoNum type="arabicPeriod"/>
            </a:pPr>
            <a:r>
              <a:rPr lang="zh-TW" altLang="en-US" dirty="0"/>
              <a:t>以</a:t>
            </a:r>
            <a:r>
              <a:rPr lang="en-US" altLang="zh-TW" dirty="0"/>
              <a:t>LSTM</a:t>
            </a:r>
            <a:r>
              <a:rPr lang="zh-TW" altLang="en-US" dirty="0"/>
              <a:t>進行</a:t>
            </a:r>
            <a:r>
              <a:rPr lang="en-US" altLang="zh-TW" dirty="0"/>
              <a:t>UCF101</a:t>
            </a:r>
            <a:r>
              <a:rPr lang="zh-TW" altLang="en-US" dirty="0"/>
              <a:t>動作辨識</a:t>
            </a:r>
            <a:endParaRPr lang="en-US" altLang="zh-TW" dirty="0"/>
          </a:p>
          <a:p>
            <a:r>
              <a:rPr lang="zh-TW" altLang="en-US" dirty="0"/>
              <a:t>未來規劃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84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1B6A4B-B396-492E-8D67-DC2B0FA4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未來規劃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4EC2EF-D11F-43CE-B6DE-38551980A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寒假</a:t>
            </a:r>
            <a:r>
              <a:rPr lang="en-US" altLang="zh-TW" dirty="0"/>
              <a:t>: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收集動態手語資料</a:t>
            </a:r>
            <a:r>
              <a:rPr lang="en-US" altLang="zh-TW" dirty="0"/>
              <a:t>(10</a:t>
            </a:r>
            <a:r>
              <a:rPr lang="zh-TW" altLang="en-US" dirty="0"/>
              <a:t>種</a:t>
            </a:r>
            <a:r>
              <a:rPr lang="en-US" altLang="zh-TW" dirty="0"/>
              <a:t>)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訓練</a:t>
            </a:r>
            <a:r>
              <a:rPr lang="en-US" altLang="zh-TW" dirty="0"/>
              <a:t>C3D</a:t>
            </a:r>
            <a:r>
              <a:rPr lang="zh-TW" altLang="en-US" dirty="0"/>
              <a:t>模型</a:t>
            </a:r>
            <a:endParaRPr lang="en-US" altLang="zh-TW" dirty="0"/>
          </a:p>
          <a:p>
            <a:pPr>
              <a:buFont typeface="+mj-lt"/>
              <a:buAutoNum type="arabicPeriod"/>
            </a:pPr>
            <a:r>
              <a:rPr lang="zh-TW" altLang="en-US" dirty="0"/>
              <a:t>閱讀</a:t>
            </a:r>
            <a:r>
              <a:rPr lang="en-US" altLang="zh-TW" dirty="0"/>
              <a:t>C3D</a:t>
            </a:r>
            <a:r>
              <a:rPr lang="zh-TW" altLang="en-US" dirty="0"/>
              <a:t>、</a:t>
            </a:r>
            <a:r>
              <a:rPr lang="en-US" altLang="zh-TW" dirty="0"/>
              <a:t>I3D</a:t>
            </a:r>
            <a:r>
              <a:rPr lang="zh-TW" altLang="en-US" dirty="0"/>
              <a:t>相關論文</a:t>
            </a:r>
          </a:p>
        </p:txBody>
      </p:sp>
    </p:spTree>
    <p:extLst>
      <p:ext uri="{BB962C8B-B14F-4D97-AF65-F5344CB8AC3E}">
        <p14:creationId xmlns:p14="http://schemas.microsoft.com/office/powerpoint/2010/main" val="45182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A6F90F-428D-4D06-AFE0-F324AB91E033}"/>
              </a:ext>
            </a:extLst>
          </p:cNvPr>
          <p:cNvSpPr txBox="1"/>
          <p:nvPr/>
        </p:nvSpPr>
        <p:spPr>
          <a:xfrm>
            <a:off x="5158082" y="2921168"/>
            <a:ext cx="1875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740961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65FE353-32CF-4EEF-9064-7F5AA6D99A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YOLO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46AEA52A-0F61-4EA3-8327-86D9952F6F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49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120CB1-5702-4C13-820E-1250CB189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</a:t>
            </a:r>
            <a:r>
              <a:rPr lang="zh-TW" altLang="en-US" dirty="0"/>
              <a:t>是什麼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D3B19847-6E6E-420F-B992-B6AB6FD6C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373" y="1676825"/>
            <a:ext cx="9258510" cy="23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24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095CED-DD79-47AF-B1D3-DF6118A0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DAC8A2-FAD9-46EB-9A3B-321AA0053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8A56AEB-65F8-4539-87DF-AB9B6A23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96" y="1270000"/>
            <a:ext cx="7086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13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652BFF-C25C-4BB2-9F53-1ED86390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6AB3CA-A303-45CB-81A7-2157CDD06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0-9</a:t>
            </a:r>
            <a:r>
              <a:rPr lang="zh-TW" altLang="en-US" dirty="0"/>
              <a:t> 手語影像各</a:t>
            </a:r>
            <a:r>
              <a:rPr lang="en-US" altLang="zh-TW" dirty="0"/>
              <a:t>100</a:t>
            </a:r>
            <a:r>
              <a:rPr lang="zh-TW" altLang="en-US" dirty="0"/>
              <a:t>張</a:t>
            </a:r>
          </a:p>
        </p:txBody>
      </p:sp>
      <p:pic>
        <p:nvPicPr>
          <p:cNvPr id="4" name="內容版面配置區 14">
            <a:extLst>
              <a:ext uri="{FF2B5EF4-FFF2-40B4-BE49-F238E27FC236}">
                <a16:creationId xmlns:a16="http://schemas.microsoft.com/office/drawing/2014/main" id="{AAA9B3AB-A4FA-4B5C-9A6E-2EF8B9365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38" y="4652661"/>
            <a:ext cx="1558762" cy="20808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FE90E2-67E4-43C1-9F57-7123C4035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95" y="2572845"/>
            <a:ext cx="1558761" cy="20808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89BD607-94E3-4A96-ADE0-F5949FBC9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78" y="2572189"/>
            <a:ext cx="1560231" cy="20808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E8A6BB-F269-4752-A6CC-AEF4AB60F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097" y="2572189"/>
            <a:ext cx="1558762" cy="20808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CFE9DF-DEA3-4B4C-AD7C-DD558F368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38" y="2572189"/>
            <a:ext cx="1558762" cy="20808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31BDA4-C24B-4495-9772-4FDDA23DCA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364" y="4652989"/>
            <a:ext cx="1560231" cy="20808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E52ED25-4A68-4F76-AEAD-A1A809E5A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85" y="4652989"/>
            <a:ext cx="1558762" cy="20808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F8B0344-D5F8-4EDA-82D6-AFA2721BC3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846" y="4652661"/>
            <a:ext cx="1558762" cy="20808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34EF6A6-CB70-4077-B709-DA5DD55E55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263" y="4652661"/>
            <a:ext cx="1501574" cy="2080800"/>
          </a:xfrm>
          <a:prstGeom prst="rect">
            <a:avLst/>
          </a:prstGeom>
        </p:spPr>
      </p:pic>
      <p:pic>
        <p:nvPicPr>
          <p:cNvPr id="13" name="內容版面配置區 28">
            <a:extLst>
              <a:ext uri="{FF2B5EF4-FFF2-40B4-BE49-F238E27FC236}">
                <a16:creationId xmlns:a16="http://schemas.microsoft.com/office/drawing/2014/main" id="{03648778-E2E1-41C7-B31B-C4899D90A4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14" y="2571861"/>
            <a:ext cx="1561338" cy="20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60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4AF70-476A-48FA-AB29-7C2E53C8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實驗結果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D01B6B-7646-4F23-BE61-40804934F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500A0EF-CF5F-4948-9B1A-DBB4635E5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7" y="1339403"/>
            <a:ext cx="11003063" cy="574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24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8EFCC-19DF-4704-8434-D4CDEB0CA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43783F-EBE6-46FF-A4F6-9154E322F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984545C5-7136-49AF-B85B-D01C591BC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82" y="993313"/>
            <a:ext cx="9306144" cy="525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6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18CAD-26FA-47A3-8F5C-64132108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034454-CE29-4D26-9A08-58DF8668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3F92E75-77F1-405F-AC67-2874FB8F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6" y="286603"/>
            <a:ext cx="5323593" cy="599008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F765A40-A1DC-4C4E-B0DA-F83AABFDCB7F}"/>
              </a:ext>
            </a:extLst>
          </p:cNvPr>
          <p:cNvSpPr/>
          <p:nvPr/>
        </p:nvSpPr>
        <p:spPr>
          <a:xfrm>
            <a:off x="259047" y="5971822"/>
            <a:ext cx="778934" cy="191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4D7837-DD60-4DDE-B2AE-6BF5E51C6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04" y="286603"/>
            <a:ext cx="6184898" cy="59900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6120F90-9282-43B9-9884-0FA740607936}"/>
              </a:ext>
            </a:extLst>
          </p:cNvPr>
          <p:cNvSpPr/>
          <p:nvPr/>
        </p:nvSpPr>
        <p:spPr>
          <a:xfrm>
            <a:off x="5820304" y="6163733"/>
            <a:ext cx="756356" cy="107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041717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568</TotalTime>
  <Words>400</Words>
  <Application>Microsoft Office PowerPoint</Application>
  <PresentationFormat>寬螢幕</PresentationFormat>
  <Paragraphs>84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Arial</vt:lpstr>
      <vt:lpstr>Cambria Math</vt:lpstr>
      <vt:lpstr>Trebuchet MS</vt:lpstr>
      <vt:lpstr>Wingdings 3</vt:lpstr>
      <vt:lpstr>多面向</vt:lpstr>
      <vt:lpstr>以深度學習實現手語辨識</vt:lpstr>
      <vt:lpstr>目錄</vt:lpstr>
      <vt:lpstr>YOLO</vt:lpstr>
      <vt:lpstr>YOLO是什麼?</vt:lpstr>
      <vt:lpstr>PowerPoint 簡報</vt:lpstr>
      <vt:lpstr>dataset</vt:lpstr>
      <vt:lpstr>實驗結果</vt:lpstr>
      <vt:lpstr>PowerPoint 簡報</vt:lpstr>
      <vt:lpstr>PowerPoint 簡報</vt:lpstr>
      <vt:lpstr>討論</vt:lpstr>
      <vt:lpstr>LSTM(Long-Short Term Memory)</vt:lpstr>
      <vt:lpstr>Recursive Neural Network (RNN)</vt:lpstr>
      <vt:lpstr>LSTM</vt:lpstr>
      <vt:lpstr>PowerPoint 簡報</vt:lpstr>
      <vt:lpstr>PowerPoint 簡報</vt:lpstr>
      <vt:lpstr>Why ?</vt:lpstr>
      <vt:lpstr>Data</vt:lpstr>
      <vt:lpstr>PowerPoint 簡報</vt:lpstr>
      <vt:lpstr>未來規劃</vt:lpstr>
      <vt:lpstr>未來規劃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以深度學習實現手語辨識</dc:title>
  <dc:creator>樸 王</dc:creator>
  <cp:lastModifiedBy>樸 王</cp:lastModifiedBy>
  <cp:revision>11</cp:revision>
  <dcterms:created xsi:type="dcterms:W3CDTF">2020-01-02T05:59:08Z</dcterms:created>
  <dcterms:modified xsi:type="dcterms:W3CDTF">2020-01-03T06:06:30Z</dcterms:modified>
</cp:coreProperties>
</file>